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9" r:id="rId2"/>
    <p:sldId id="273" r:id="rId3"/>
    <p:sldId id="274" r:id="rId4"/>
    <p:sldId id="277" r:id="rId5"/>
    <p:sldId id="278" r:id="rId6"/>
    <p:sldId id="280" r:id="rId7"/>
    <p:sldId id="279" r:id="rId8"/>
    <p:sldId id="270" r:id="rId9"/>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0CB"/>
    <a:srgbClr val="FDEDCA"/>
    <a:srgbClr val="FFFFFF"/>
    <a:srgbClr val="3B3838"/>
    <a:srgbClr val="C5E0B4"/>
    <a:srgbClr val="253E7B"/>
    <a:srgbClr val="FDE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D62B1-F69F-4544-94E5-118AD6E761CE}" v="20" dt="2026-06-23T13:11:30.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54479" autoAdjust="0"/>
  </p:normalViewPr>
  <p:slideViewPr>
    <p:cSldViewPr snapToGrid="0" snapToObjects="1">
      <p:cViewPr varScale="1">
        <p:scale>
          <a:sx n="48" d="100"/>
          <a:sy n="48" d="100"/>
        </p:scale>
        <p:origin x="2676" y="27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olfo Duarte Pinto" userId="3c1d2390-f3e2-48ed-a692-c2bca7123a2a" providerId="ADAL" clId="{401C4E8A-1D46-4E05-A2F4-EC2C7EA68E13}"/>
    <pc:docChg chg="undo custSel addSld delSld modSld modMainMaster">
      <pc:chgData name="Rodolfo Duarte Pinto" userId="3c1d2390-f3e2-48ed-a692-c2bca7123a2a" providerId="ADAL" clId="{401C4E8A-1D46-4E05-A2F4-EC2C7EA68E13}" dt="2026-06-23T13:15:39.375" v="404" actId="1076"/>
      <pc:docMkLst>
        <pc:docMk/>
      </pc:docMkLst>
      <pc:sldChg chg="addSp delSp modSp mod modNotesTx">
        <pc:chgData name="Rodolfo Duarte Pinto" userId="3c1d2390-f3e2-48ed-a692-c2bca7123a2a" providerId="ADAL" clId="{401C4E8A-1D46-4E05-A2F4-EC2C7EA68E13}" dt="2026-06-22T13:59:18.241" v="305" actId="113"/>
        <pc:sldMkLst>
          <pc:docMk/>
          <pc:sldMk cId="4036649999" sldId="273"/>
        </pc:sldMkLst>
        <pc:spChg chg="mod">
          <ac:chgData name="Rodolfo Duarte Pinto" userId="3c1d2390-f3e2-48ed-a692-c2bca7123a2a" providerId="ADAL" clId="{401C4E8A-1D46-4E05-A2F4-EC2C7EA68E13}" dt="2026-06-22T13:50:57.186" v="256" actId="1076"/>
          <ac:spMkLst>
            <pc:docMk/>
            <pc:sldMk cId="4036649999" sldId="273"/>
            <ac:spMk id="8" creationId="{303B12FA-2DAF-3864-5AF4-1CD8C1A1B258}"/>
          </ac:spMkLst>
        </pc:spChg>
        <pc:picChg chg="add del mod ord">
          <ac:chgData name="Rodolfo Duarte Pinto" userId="3c1d2390-f3e2-48ed-a692-c2bca7123a2a" providerId="ADAL" clId="{401C4E8A-1D46-4E05-A2F4-EC2C7EA68E13}" dt="2026-06-22T13:50:57.497" v="257" actId="478"/>
          <ac:picMkLst>
            <pc:docMk/>
            <pc:sldMk cId="4036649999" sldId="273"/>
            <ac:picMk id="3" creationId="{0201DE80-CA14-0E85-A56C-822A45B914B3}"/>
          </ac:picMkLst>
        </pc:picChg>
      </pc:sldChg>
      <pc:sldChg chg="addSp delSp modSp mod modNotesTx">
        <pc:chgData name="Rodolfo Duarte Pinto" userId="3c1d2390-f3e2-48ed-a692-c2bca7123a2a" providerId="ADAL" clId="{401C4E8A-1D46-4E05-A2F4-EC2C7EA68E13}" dt="2026-06-22T14:02:46.759" v="371" actId="478"/>
        <pc:sldMkLst>
          <pc:docMk/>
          <pc:sldMk cId="1407682090" sldId="274"/>
        </pc:sldMkLst>
        <pc:spChg chg="add del mod">
          <ac:chgData name="Rodolfo Duarte Pinto" userId="3c1d2390-f3e2-48ed-a692-c2bca7123a2a" providerId="ADAL" clId="{401C4E8A-1D46-4E05-A2F4-EC2C7EA68E13}" dt="2026-06-22T13:51:56.264" v="300" actId="478"/>
          <ac:spMkLst>
            <pc:docMk/>
            <pc:sldMk cId="1407682090" sldId="274"/>
            <ac:spMk id="3" creationId="{38F7E27E-793F-90EC-92DE-A7CD53C9D38E}"/>
          </ac:spMkLst>
        </pc:spChg>
        <pc:spChg chg="add mod">
          <ac:chgData name="Rodolfo Duarte Pinto" userId="3c1d2390-f3e2-48ed-a692-c2bca7123a2a" providerId="ADAL" clId="{401C4E8A-1D46-4E05-A2F4-EC2C7EA68E13}" dt="2026-06-22T13:59:27.403" v="312" actId="20577"/>
          <ac:spMkLst>
            <pc:docMk/>
            <pc:sldMk cId="1407682090" sldId="274"/>
            <ac:spMk id="7" creationId="{5593B6F7-217D-F43B-C0E1-580BA8DEFF9C}"/>
          </ac:spMkLst>
        </pc:spChg>
        <pc:spChg chg="del mod">
          <ac:chgData name="Rodolfo Duarte Pinto" userId="3c1d2390-f3e2-48ed-a692-c2bca7123a2a" providerId="ADAL" clId="{401C4E8A-1D46-4E05-A2F4-EC2C7EA68E13}" dt="2026-06-22T13:50:46.782" v="251" actId="478"/>
          <ac:spMkLst>
            <pc:docMk/>
            <pc:sldMk cId="1407682090" sldId="274"/>
            <ac:spMk id="8" creationId="{8FF29161-CBC3-EFC8-AD60-885C44FB27AD}"/>
          </ac:spMkLst>
        </pc:spChg>
        <pc:picChg chg="add mod ord">
          <ac:chgData name="Rodolfo Duarte Pinto" userId="3c1d2390-f3e2-48ed-a692-c2bca7123a2a" providerId="ADAL" clId="{401C4E8A-1D46-4E05-A2F4-EC2C7EA68E13}" dt="2026-06-22T13:51:16.326" v="265" actId="171"/>
          <ac:picMkLst>
            <pc:docMk/>
            <pc:sldMk cId="1407682090" sldId="274"/>
            <ac:picMk id="6" creationId="{5090AFF6-E804-4C76-8EC7-5367EEE8DC4F}"/>
          </ac:picMkLst>
        </pc:picChg>
        <pc:picChg chg="add del mod">
          <ac:chgData name="Rodolfo Duarte Pinto" userId="3c1d2390-f3e2-48ed-a692-c2bca7123a2a" providerId="ADAL" clId="{401C4E8A-1D46-4E05-A2F4-EC2C7EA68E13}" dt="2026-06-22T13:50:41.694" v="249" actId="478"/>
          <ac:picMkLst>
            <pc:docMk/>
            <pc:sldMk cId="1407682090" sldId="274"/>
            <ac:picMk id="9" creationId="{FED06992-3C50-B9FD-4218-20FE95396A9B}"/>
          </ac:picMkLst>
        </pc:picChg>
        <pc:cxnChg chg="del">
          <ac:chgData name="Rodolfo Duarte Pinto" userId="3c1d2390-f3e2-48ed-a692-c2bca7123a2a" providerId="ADAL" clId="{401C4E8A-1D46-4E05-A2F4-EC2C7EA68E13}" dt="2026-06-22T14:02:46.759" v="371" actId="478"/>
          <ac:cxnSpMkLst>
            <pc:docMk/>
            <pc:sldMk cId="1407682090" sldId="274"/>
            <ac:cxnSpMk id="2" creationId="{8EEA3515-F633-FF40-ABA5-091C803B864D}"/>
          </ac:cxnSpMkLst>
        </pc:cxnChg>
      </pc:sldChg>
      <pc:sldChg chg="addSp delSp modSp del mod">
        <pc:chgData name="Rodolfo Duarte Pinto" userId="3c1d2390-f3e2-48ed-a692-c2bca7123a2a" providerId="ADAL" clId="{401C4E8A-1D46-4E05-A2F4-EC2C7EA68E13}" dt="2026-06-22T13:47:34.182" v="248" actId="47"/>
        <pc:sldMkLst>
          <pc:docMk/>
          <pc:sldMk cId="440259948" sldId="276"/>
        </pc:sldMkLst>
      </pc:sldChg>
      <pc:sldChg chg="addSp delSp modSp mod modNotesTx">
        <pc:chgData name="Rodolfo Duarte Pinto" userId="3c1d2390-f3e2-48ed-a692-c2bca7123a2a" providerId="ADAL" clId="{401C4E8A-1D46-4E05-A2F4-EC2C7EA68E13}" dt="2026-06-23T13:10:06.704" v="392" actId="1076"/>
        <pc:sldMkLst>
          <pc:docMk/>
          <pc:sldMk cId="2225273689" sldId="277"/>
        </pc:sldMkLst>
        <pc:spChg chg="mod">
          <ac:chgData name="Rodolfo Duarte Pinto" userId="3c1d2390-f3e2-48ed-a692-c2bca7123a2a" providerId="ADAL" clId="{401C4E8A-1D46-4E05-A2F4-EC2C7EA68E13}" dt="2026-06-23T13:10:04.239" v="390" actId="1076"/>
          <ac:spMkLst>
            <pc:docMk/>
            <pc:sldMk cId="2225273689" sldId="277"/>
            <ac:spMk id="8" creationId="{6D5F3681-B155-2757-B129-A55B8AAE6191}"/>
          </ac:spMkLst>
        </pc:spChg>
        <pc:picChg chg="add mod ord">
          <ac:chgData name="Rodolfo Duarte Pinto" userId="3c1d2390-f3e2-48ed-a692-c2bca7123a2a" providerId="ADAL" clId="{401C4E8A-1D46-4E05-A2F4-EC2C7EA68E13}" dt="2026-06-23T13:10:06.704" v="392" actId="1076"/>
          <ac:picMkLst>
            <pc:docMk/>
            <pc:sldMk cId="2225273689" sldId="277"/>
            <ac:picMk id="3" creationId="{9549DA5C-67E0-5922-5F7B-61696BB4E487}"/>
          </ac:picMkLst>
        </pc:picChg>
        <pc:cxnChg chg="del">
          <ac:chgData name="Rodolfo Duarte Pinto" userId="3c1d2390-f3e2-48ed-a692-c2bca7123a2a" providerId="ADAL" clId="{401C4E8A-1D46-4E05-A2F4-EC2C7EA68E13}" dt="2026-06-22T14:02:49.568" v="372" actId="478"/>
          <ac:cxnSpMkLst>
            <pc:docMk/>
            <pc:sldMk cId="2225273689" sldId="277"/>
            <ac:cxnSpMk id="2" creationId="{EE2EC1A3-6FD3-0F8D-66BB-9057CE0B7569}"/>
          </ac:cxnSpMkLst>
        </pc:cxnChg>
      </pc:sldChg>
      <pc:sldChg chg="addSp delSp modSp mod delAnim modAnim modNotesTx">
        <pc:chgData name="Rodolfo Duarte Pinto" userId="3c1d2390-f3e2-48ed-a692-c2bca7123a2a" providerId="ADAL" clId="{401C4E8A-1D46-4E05-A2F4-EC2C7EA68E13}" dt="2026-06-22T14:03:18.394" v="377" actId="113"/>
        <pc:sldMkLst>
          <pc:docMk/>
          <pc:sldMk cId="1115576428" sldId="278"/>
        </pc:sldMkLst>
        <pc:spChg chg="add mod ord">
          <ac:chgData name="Rodolfo Duarte Pinto" userId="3c1d2390-f3e2-48ed-a692-c2bca7123a2a" providerId="ADAL" clId="{401C4E8A-1D46-4E05-A2F4-EC2C7EA68E13}" dt="2026-05-28T14:01:28.443" v="179" actId="171"/>
          <ac:spMkLst>
            <pc:docMk/>
            <pc:sldMk cId="1115576428" sldId="278"/>
            <ac:spMk id="6" creationId="{7C0CB790-1D07-DBD8-947B-9E7B5241A410}"/>
          </ac:spMkLst>
        </pc:spChg>
        <pc:spChg chg="mod">
          <ac:chgData name="Rodolfo Duarte Pinto" userId="3c1d2390-f3e2-48ed-a692-c2bca7123a2a" providerId="ADAL" clId="{401C4E8A-1D46-4E05-A2F4-EC2C7EA68E13}" dt="2026-06-22T14:02:25.550" v="370"/>
          <ac:spMkLst>
            <pc:docMk/>
            <pc:sldMk cId="1115576428" sldId="278"/>
            <ac:spMk id="8" creationId="{A2C9CF92-2F8A-B41E-1B7B-CA1E4C8E6048}"/>
          </ac:spMkLst>
        </pc:spChg>
        <pc:picChg chg="add mod ord">
          <ac:chgData name="Rodolfo Duarte Pinto" userId="3c1d2390-f3e2-48ed-a692-c2bca7123a2a" providerId="ADAL" clId="{401C4E8A-1D46-4E05-A2F4-EC2C7EA68E13}" dt="2026-05-28T14:01:28.443" v="179" actId="171"/>
          <ac:picMkLst>
            <pc:docMk/>
            <pc:sldMk cId="1115576428" sldId="278"/>
            <ac:picMk id="5" creationId="{D26FFA3C-B885-A9DC-1B88-3DC86297718D}"/>
          </ac:picMkLst>
        </pc:picChg>
        <pc:cxnChg chg="del">
          <ac:chgData name="Rodolfo Duarte Pinto" userId="3c1d2390-f3e2-48ed-a692-c2bca7123a2a" providerId="ADAL" clId="{401C4E8A-1D46-4E05-A2F4-EC2C7EA68E13}" dt="2026-06-22T14:02:52.750" v="373" actId="478"/>
          <ac:cxnSpMkLst>
            <pc:docMk/>
            <pc:sldMk cId="1115576428" sldId="278"/>
            <ac:cxnSpMk id="2" creationId="{C0AA841B-99FA-EABA-AB02-26B1DE4E1F18}"/>
          </ac:cxnSpMkLst>
        </pc:cxnChg>
      </pc:sldChg>
      <pc:sldChg chg="addSp delSp modSp mod modNotesTx">
        <pc:chgData name="Rodolfo Duarte Pinto" userId="3c1d2390-f3e2-48ed-a692-c2bca7123a2a" providerId="ADAL" clId="{401C4E8A-1D46-4E05-A2F4-EC2C7EA68E13}" dt="2026-06-23T13:15:33.836" v="402" actId="478"/>
        <pc:sldMkLst>
          <pc:docMk/>
          <pc:sldMk cId="1083125950" sldId="279"/>
        </pc:sldMkLst>
        <pc:spChg chg="add mod">
          <ac:chgData name="Rodolfo Duarte Pinto" userId="3c1d2390-f3e2-48ed-a692-c2bca7123a2a" providerId="ADAL" clId="{401C4E8A-1D46-4E05-A2F4-EC2C7EA68E13}" dt="2026-06-23T13:15:16.156" v="396" actId="1076"/>
          <ac:spMkLst>
            <pc:docMk/>
            <pc:sldMk cId="1083125950" sldId="279"/>
            <ac:spMk id="5" creationId="{B3B15FE9-79E6-F5D0-1B10-CBA4C42A6857}"/>
          </ac:spMkLst>
        </pc:spChg>
        <pc:spChg chg="del mod">
          <ac:chgData name="Rodolfo Duarte Pinto" userId="3c1d2390-f3e2-48ed-a692-c2bca7123a2a" providerId="ADAL" clId="{401C4E8A-1D46-4E05-A2F4-EC2C7EA68E13}" dt="2026-06-23T13:15:33.836" v="402" actId="478"/>
          <ac:spMkLst>
            <pc:docMk/>
            <pc:sldMk cId="1083125950" sldId="279"/>
            <ac:spMk id="8" creationId="{C76DECAB-F67C-A2E7-EAC8-F4E1E95B5E5D}"/>
          </ac:spMkLst>
        </pc:spChg>
        <pc:picChg chg="add mod ord">
          <ac:chgData name="Rodolfo Duarte Pinto" userId="3c1d2390-f3e2-48ed-a692-c2bca7123a2a" providerId="ADAL" clId="{401C4E8A-1D46-4E05-A2F4-EC2C7EA68E13}" dt="2026-06-23T13:15:29.353" v="400" actId="1076"/>
          <ac:picMkLst>
            <pc:docMk/>
            <pc:sldMk cId="1083125950" sldId="279"/>
            <ac:picMk id="3" creationId="{EA881D2A-0648-B19F-592D-8E3B6E885D4F}"/>
          </ac:picMkLst>
        </pc:picChg>
      </pc:sldChg>
      <pc:sldChg chg="addSp delSp modSp add mod delAnim modAnim">
        <pc:chgData name="Rodolfo Duarte Pinto" userId="3c1d2390-f3e2-48ed-a692-c2bca7123a2a" providerId="ADAL" clId="{401C4E8A-1D46-4E05-A2F4-EC2C7EA68E13}" dt="2026-06-23T13:15:39.375" v="404" actId="1076"/>
        <pc:sldMkLst>
          <pc:docMk/>
          <pc:sldMk cId="3592613498" sldId="280"/>
        </pc:sldMkLst>
        <pc:spChg chg="mod">
          <ac:chgData name="Rodolfo Duarte Pinto" userId="3c1d2390-f3e2-48ed-a692-c2bca7123a2a" providerId="ADAL" clId="{401C4E8A-1D46-4E05-A2F4-EC2C7EA68E13}" dt="2026-06-22T14:03:30.015" v="378"/>
          <ac:spMkLst>
            <pc:docMk/>
            <pc:sldMk cId="3592613498" sldId="280"/>
            <ac:spMk id="8" creationId="{9A9785A2-589F-5545-9C91-569182B7E46B}"/>
          </ac:spMkLst>
        </pc:spChg>
        <pc:spChg chg="add mod">
          <ac:chgData name="Rodolfo Duarte Pinto" userId="3c1d2390-f3e2-48ed-a692-c2bca7123a2a" providerId="ADAL" clId="{401C4E8A-1D46-4E05-A2F4-EC2C7EA68E13}" dt="2026-06-22T14:04:20.926" v="382" actId="14100"/>
          <ac:spMkLst>
            <pc:docMk/>
            <pc:sldMk cId="3592613498" sldId="280"/>
            <ac:spMk id="11" creationId="{288ACF76-85FE-2EE5-9056-5EA35C98EA35}"/>
          </ac:spMkLst>
        </pc:spChg>
        <pc:picChg chg="add mod ord">
          <ac:chgData name="Rodolfo Duarte Pinto" userId="3c1d2390-f3e2-48ed-a692-c2bca7123a2a" providerId="ADAL" clId="{401C4E8A-1D46-4E05-A2F4-EC2C7EA68E13}" dt="2026-06-23T13:15:39.375" v="404" actId="1076"/>
          <ac:picMkLst>
            <pc:docMk/>
            <pc:sldMk cId="3592613498" sldId="280"/>
            <ac:picMk id="13" creationId="{6981CD34-E832-E01E-F192-5343CECB9848}"/>
          </ac:picMkLst>
        </pc:picChg>
        <pc:cxnChg chg="del">
          <ac:chgData name="Rodolfo Duarte Pinto" userId="3c1d2390-f3e2-48ed-a692-c2bca7123a2a" providerId="ADAL" clId="{401C4E8A-1D46-4E05-A2F4-EC2C7EA68E13}" dt="2026-06-22T14:04:06.398" v="380" actId="478"/>
          <ac:cxnSpMkLst>
            <pc:docMk/>
            <pc:sldMk cId="3592613498" sldId="280"/>
            <ac:cxnSpMk id="2" creationId="{C0011D3A-B5C2-D4E9-FA25-849A184FCD13}"/>
          </ac:cxnSpMkLst>
        </pc:cxnChg>
      </pc:sldChg>
      <pc:sldMasterChg chg="modSldLayout">
        <pc:chgData name="Rodolfo Duarte Pinto" userId="3c1d2390-f3e2-48ed-a692-c2bca7123a2a" providerId="ADAL" clId="{401C4E8A-1D46-4E05-A2F4-EC2C7EA68E13}" dt="2026-05-28T13:27:44.231" v="147" actId="20577"/>
        <pc:sldMasterMkLst>
          <pc:docMk/>
          <pc:sldMasterMk cId="0" sldId="2147483648"/>
        </pc:sldMasterMkLst>
        <pc:sldLayoutChg chg="modSp mod">
          <pc:chgData name="Rodolfo Duarte Pinto" userId="3c1d2390-f3e2-48ed-a692-c2bca7123a2a" providerId="ADAL" clId="{401C4E8A-1D46-4E05-A2F4-EC2C7EA68E13}" dt="2026-05-28T13:27:44.231" v="147" actId="20577"/>
          <pc:sldLayoutMkLst>
            <pc:docMk/>
            <pc:sldMasterMk cId="0" sldId="2147483648"/>
            <pc:sldLayoutMk cId="1673155196" sldId="2147483650"/>
          </pc:sldLayoutMkLst>
          <pc:spChg chg="mod">
            <ac:chgData name="Rodolfo Duarte Pinto" userId="3c1d2390-f3e2-48ed-a692-c2bca7123a2a" providerId="ADAL" clId="{401C4E8A-1D46-4E05-A2F4-EC2C7EA68E13}" dt="2026-05-28T13:27:44.231" v="147" actId="20577"/>
            <ac:spMkLst>
              <pc:docMk/>
              <pc:sldMasterMk cId="0" sldId="2147483648"/>
              <pc:sldLayoutMk cId="1673155196" sldId="2147483650"/>
              <ac:spMk id="5" creationId="{32B84FED-6A4C-C47D-F4B4-9A7DDB66F22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0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Marcador de Posição de Notas 2"/>
          <p:cNvSpPr>
            <a:spLocks noGrp="1"/>
          </p:cNvSpPr>
          <p:nvPr>
            <p:ph type="body" idx="1"/>
          </p:nvPr>
        </p:nvSpPr>
        <p:spPr>
          <a:xfrm>
            <a:off x="685800" y="5867400"/>
            <a:ext cx="5486400" cy="4800600"/>
          </a:xfrm>
          <a:prstGeom prst="rect">
            <a:avLst/>
          </a:prstGeom>
        </p:spPr>
        <p:txBody>
          <a:bodyPr/>
          <a:lstStyle/>
          <a:p>
            <a:endParaRPr lang="pt-PT" dirty="0"/>
          </a:p>
        </p:txBody>
      </p:sp>
    </p:spTree>
    <p:extLst>
      <p:ext uri="{BB962C8B-B14F-4D97-AF65-F5344CB8AC3E}">
        <p14:creationId xmlns:p14="http://schemas.microsoft.com/office/powerpoint/2010/main" val="138019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C1D22-B258-2636-E931-438293895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FAB4B-6D55-7D3F-493D-EDBA837D0565}"/>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1E201A93-F2E5-BF83-8236-9F0B7A715942}"/>
              </a:ext>
            </a:extLst>
          </p:cNvPr>
          <p:cNvSpPr>
            <a:spLocks noGrp="1"/>
          </p:cNvSpPr>
          <p:nvPr>
            <p:ph type="body" idx="1"/>
          </p:nvPr>
        </p:nvSpPr>
        <p:spPr/>
        <p:txBody>
          <a:bodyPr/>
          <a:lstStyle/>
          <a:p>
            <a:r>
              <a:rPr lang="pt-PT" b="1" dirty="0"/>
              <a:t>Objetivo:</a:t>
            </a:r>
            <a:br>
              <a:rPr lang="pt-PT" dirty="0"/>
            </a:br>
            <a:r>
              <a:rPr lang="pt-PT" dirty="0"/>
              <a:t>Introduzir o conceito de condição simples, mostrando que algumas decisões dependem daquilo que observamos.</a:t>
            </a:r>
          </a:p>
          <a:p>
            <a:r>
              <a:rPr lang="pt-PT" b="1" dirty="0"/>
              <a:t>Fala sugerida:</a:t>
            </a:r>
            <a:br>
              <a:rPr lang="pt-PT" dirty="0"/>
            </a:br>
            <a:r>
              <a:rPr lang="pt-PT" dirty="0"/>
              <a:t>“Hoje vamos aprender uma ideia nova: condição. Uma condição ajuda-nos a decidir o que fazer. Por exemplo: se está muito sol, então usamos chapéu, óculos de sol e bebemos água. Primeiro observamos a situação, depois escolhemos o que fazer.”</a:t>
            </a:r>
          </a:p>
          <a:p>
            <a:r>
              <a:rPr lang="pt-PT" b="1" dirty="0"/>
              <a:t>Perguntas para as crianças:</a:t>
            </a:r>
            <a:br>
              <a:rPr lang="pt-PT" dirty="0"/>
            </a:br>
            <a:r>
              <a:rPr lang="pt-PT" dirty="0"/>
              <a:t>“O que conseguem ver nesta imagem?”</a:t>
            </a:r>
            <a:br>
              <a:rPr lang="pt-PT" dirty="0"/>
            </a:br>
            <a:r>
              <a:rPr lang="pt-PT" dirty="0"/>
              <a:t>“Está sol ou está chuva?”</a:t>
            </a:r>
            <a:br>
              <a:rPr lang="pt-PT" dirty="0"/>
            </a:br>
            <a:r>
              <a:rPr lang="pt-PT" dirty="0"/>
              <a:t>“O menino parece estar preparado para o sol?”</a:t>
            </a:r>
            <a:br>
              <a:rPr lang="pt-PT" dirty="0"/>
            </a:br>
            <a:r>
              <a:rPr lang="pt-PT" dirty="0"/>
              <a:t>“O que levou para se proteger?”</a:t>
            </a:r>
            <a:br>
              <a:rPr lang="pt-PT" dirty="0"/>
            </a:br>
            <a:r>
              <a:rPr lang="pt-PT" dirty="0"/>
              <a:t>“As nossas escolhas podem mudar conforme o tempo?”</a:t>
            </a:r>
          </a:p>
          <a:p>
            <a:r>
              <a:rPr lang="pt-PT" b="1" dirty="0"/>
              <a:t>Orientação:</a:t>
            </a:r>
            <a:br>
              <a:rPr lang="pt-PT" dirty="0"/>
            </a:br>
            <a:r>
              <a:rPr lang="pt-PT" dirty="0"/>
              <a:t>Partir da imagem e explorar a situação de forma concreta. A criança observa que está sol e percebe que há escolhas adequadas: usar chapéu, óculos de sol, beber água ou procurar sombra. Evitar explicações técnicas. O foco deve estar na relação simples entre observar uma situação e tomar uma decisão adequada.</a:t>
            </a:r>
          </a:p>
          <a:p>
            <a:r>
              <a:rPr lang="pt-PT" b="1" dirty="0"/>
              <a:t>Ideia-chave:</a:t>
            </a:r>
            <a:br>
              <a:rPr lang="pt-PT" dirty="0"/>
            </a:br>
            <a:r>
              <a:rPr lang="pt-PT" dirty="0"/>
              <a:t>Uma condição ajuda-nos a decidir o que fazer.</a:t>
            </a:r>
          </a:p>
        </p:txBody>
      </p:sp>
      <p:sp>
        <p:nvSpPr>
          <p:cNvPr id="4" name="Slide Number Placeholder 3">
            <a:extLst>
              <a:ext uri="{FF2B5EF4-FFF2-40B4-BE49-F238E27FC236}">
                <a16:creationId xmlns:a16="http://schemas.microsoft.com/office/drawing/2014/main" id="{0F3FDFF5-F908-88AC-1500-983D9715826E}"/>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54341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ADDA9-9466-C090-A1DF-009D14AC5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5EFF0-63E0-77A8-28A9-F13428EC90E4}"/>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FCBFA5F2-C8C9-2E4C-5FE0-13B6715B19C9}"/>
              </a:ext>
            </a:extLst>
          </p:cNvPr>
          <p:cNvSpPr>
            <a:spLocks noGrp="1"/>
          </p:cNvSpPr>
          <p:nvPr>
            <p:ph type="body" idx="1"/>
          </p:nvPr>
        </p:nvSpPr>
        <p:spPr/>
        <p:txBody>
          <a:bodyPr/>
          <a:lstStyle/>
          <a:p>
            <a:r>
              <a:rPr lang="pt-PT" b="1" dirty="0"/>
              <a:t>Objetivo:</a:t>
            </a:r>
            <a:br>
              <a:rPr lang="pt-PT" dirty="0"/>
            </a:br>
            <a:r>
              <a:rPr lang="pt-PT" dirty="0"/>
              <a:t>Compreender que uma condição simples pode levar a uma decisão adequada no quotidiano.</a:t>
            </a:r>
          </a:p>
          <a:p>
            <a:r>
              <a:rPr lang="pt-PT" b="1" dirty="0"/>
              <a:t>Fala sugerida:</a:t>
            </a:r>
            <a:br>
              <a:rPr lang="pt-PT" dirty="0"/>
            </a:br>
            <a:r>
              <a:rPr lang="pt-PT" dirty="0"/>
              <a:t>“Vamos observar esta sequência. Primeiro vemos que está a chover. Depois, a menina percebe que precisa de se preparar. Então pega no chapéu de chuva, no casaco e nas botas. No fim, já está vestida adequadamente e pronta para sair de casa.”</a:t>
            </a:r>
          </a:p>
          <a:p>
            <a:r>
              <a:rPr lang="pt-PT" b="1" dirty="0"/>
              <a:t>Perguntas para as crianças:</a:t>
            </a:r>
            <a:br>
              <a:rPr lang="pt-PT" dirty="0"/>
            </a:br>
            <a:r>
              <a:rPr lang="pt-PT" dirty="0"/>
              <a:t>“O que vemos na primeira imagem?”</a:t>
            </a:r>
            <a:br>
              <a:rPr lang="pt-PT" dirty="0"/>
            </a:br>
            <a:r>
              <a:rPr lang="pt-PT" dirty="0"/>
              <a:t>“O que está a acontecer?”</a:t>
            </a:r>
            <a:br>
              <a:rPr lang="pt-PT" dirty="0"/>
            </a:br>
            <a:r>
              <a:rPr lang="pt-PT" dirty="0"/>
              <a:t>“O que faz a menina a seguir?”</a:t>
            </a:r>
            <a:br>
              <a:rPr lang="pt-PT" dirty="0"/>
            </a:br>
            <a:r>
              <a:rPr lang="pt-PT" dirty="0"/>
              <a:t>“O que é que ela foi buscar?”</a:t>
            </a:r>
            <a:br>
              <a:rPr lang="pt-PT" dirty="0"/>
            </a:br>
            <a:r>
              <a:rPr lang="pt-PT" dirty="0"/>
              <a:t>“Como está a menina na última imagem?”</a:t>
            </a:r>
            <a:br>
              <a:rPr lang="pt-PT" dirty="0"/>
            </a:br>
            <a:r>
              <a:rPr lang="pt-PT" dirty="0"/>
              <a:t>“Porque é que ela levou o chapéu de chuva e calçou as botas?”</a:t>
            </a:r>
          </a:p>
          <a:p>
            <a:r>
              <a:rPr lang="pt-PT" b="1" dirty="0"/>
              <a:t>Orientação:</a:t>
            </a:r>
            <a:br>
              <a:rPr lang="pt-PT" dirty="0"/>
            </a:br>
            <a:r>
              <a:rPr lang="pt-PT" dirty="0"/>
              <a:t>Explorar o slide como uma pequena sequência de decisão. Primeiro, identificar a condição: está a chover. Depois, identificar a ação: escolher roupa e objetos adequados. Reforçar oralmente a estrutura “se… então…”: “Se está a chover, então levo chapéu de chuva”; “Se está a chover, então calço botas.” O objetivo é que as crianças percebam que uma decisão pode depender daquilo que observamos.</a:t>
            </a:r>
          </a:p>
          <a:p>
            <a:r>
              <a:rPr lang="pt-PT" b="1" dirty="0"/>
              <a:t>Ideia-chave:</a:t>
            </a:r>
            <a:br>
              <a:rPr lang="pt-PT" dirty="0"/>
            </a:br>
            <a:r>
              <a:rPr lang="pt-PT" dirty="0"/>
              <a:t>Se está a chover, então escolhemos roupa e objetos adequados.</a:t>
            </a:r>
          </a:p>
        </p:txBody>
      </p:sp>
      <p:sp>
        <p:nvSpPr>
          <p:cNvPr id="4" name="Slide Number Placeholder 3">
            <a:extLst>
              <a:ext uri="{FF2B5EF4-FFF2-40B4-BE49-F238E27FC236}">
                <a16:creationId xmlns:a16="http://schemas.microsoft.com/office/drawing/2014/main" id="{E91DB7C1-C67E-82AF-6387-980643233DF7}"/>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60009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A2CE-158F-7C3A-F561-21A5493DF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9D125-525E-29BC-A6C4-DAECB342E3EF}"/>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6F76A7E1-82B8-B545-C2B6-E7C1EFA409E3}"/>
              </a:ext>
            </a:extLst>
          </p:cNvPr>
          <p:cNvSpPr>
            <a:spLocks noGrp="1"/>
          </p:cNvSpPr>
          <p:nvPr>
            <p:ph type="body" idx="1"/>
          </p:nvPr>
        </p:nvSpPr>
        <p:spPr/>
        <p:txBody>
          <a:bodyPr/>
          <a:lstStyle/>
          <a:p>
            <a:r>
              <a:rPr lang="pt-PT" b="1" dirty="0"/>
              <a:t>Objetivo:</a:t>
            </a:r>
            <a:br>
              <a:rPr lang="pt-PT" dirty="0"/>
            </a:br>
            <a:r>
              <a:rPr lang="pt-PT" dirty="0"/>
              <a:t>Relacionar uma condição do ambiente com uma escolha adequada de roupa.</a:t>
            </a:r>
          </a:p>
          <a:p>
            <a:r>
              <a:rPr lang="pt-PT" b="1" dirty="0"/>
              <a:t>Fala sugerida:</a:t>
            </a:r>
            <a:br>
              <a:rPr lang="pt-PT" dirty="0"/>
            </a:br>
            <a:r>
              <a:rPr lang="pt-PT" dirty="0"/>
              <a:t>“Agora vamos olhar para esta imagem. Lá fora parece estar muito frio. Quando está frio, não usamos a mesma roupa que usamos num dia de sol. Se está muito frio, então vestimos roupa quente, como casaco, gorro, cachecol e luvas.”</a:t>
            </a:r>
          </a:p>
          <a:p>
            <a:r>
              <a:rPr lang="pt-PT" b="1" dirty="0"/>
              <a:t>Perguntas para as crianças:</a:t>
            </a:r>
            <a:br>
              <a:rPr lang="pt-PT" dirty="0"/>
            </a:br>
            <a:r>
              <a:rPr lang="pt-PT" dirty="0"/>
              <a:t>“O que vemos pela janela?”</a:t>
            </a:r>
            <a:br>
              <a:rPr lang="pt-PT" dirty="0"/>
            </a:br>
            <a:r>
              <a:rPr lang="pt-PT" dirty="0"/>
              <a:t>“Parece estar calor ou frio?”</a:t>
            </a:r>
            <a:br>
              <a:rPr lang="pt-PT" dirty="0"/>
            </a:br>
            <a:r>
              <a:rPr lang="pt-PT" dirty="0"/>
              <a:t>“O que o menino vestiu?”</a:t>
            </a:r>
            <a:br>
              <a:rPr lang="pt-PT" dirty="0"/>
            </a:br>
            <a:r>
              <a:rPr lang="pt-PT" dirty="0"/>
              <a:t>“Porque é que ele está com gorro e cachecol?”</a:t>
            </a:r>
            <a:br>
              <a:rPr lang="pt-PT" dirty="0"/>
            </a:br>
            <a:r>
              <a:rPr lang="pt-PT" dirty="0"/>
              <a:t>“Se estivesse calor, vestia a mesma roupa?”</a:t>
            </a:r>
          </a:p>
          <a:p>
            <a:r>
              <a:rPr lang="pt-PT" b="1" dirty="0"/>
              <a:t>Orientação:</a:t>
            </a:r>
            <a:br>
              <a:rPr lang="pt-PT" dirty="0"/>
            </a:br>
            <a:r>
              <a:rPr lang="pt-PT" dirty="0"/>
              <a:t>Ajudar as crianças a observar os sinais visuais de frio: janela, neve ou vento, roupa quente e expressão da personagem. Reforçar a relação entre condição e decisão: “Se está frio, então visto roupa quente.” Pode pedir-se às crianças que façam o gesto de vestir um casaco, colocar um gorro ou enrolar um cachecol imaginário.</a:t>
            </a:r>
          </a:p>
          <a:p>
            <a:r>
              <a:rPr lang="pt-PT" b="1" dirty="0"/>
              <a:t>Ideia-chave:</a:t>
            </a:r>
            <a:br>
              <a:rPr lang="pt-PT" dirty="0"/>
            </a:br>
            <a:r>
              <a:rPr lang="pt-PT" dirty="0"/>
              <a:t>Se está frio, então vestimos roupa quente.</a:t>
            </a:r>
          </a:p>
        </p:txBody>
      </p:sp>
      <p:sp>
        <p:nvSpPr>
          <p:cNvPr id="4" name="Slide Number Placeholder 3">
            <a:extLst>
              <a:ext uri="{FF2B5EF4-FFF2-40B4-BE49-F238E27FC236}">
                <a16:creationId xmlns:a16="http://schemas.microsoft.com/office/drawing/2014/main" id="{38CA1806-B900-482B-2966-79DB63556A5E}"/>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94931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2AD3-0386-3C55-234A-DDAF03D72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4952-D79F-1131-819D-5EB0BDEB2069}"/>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72455B66-1763-4501-FA71-C2F5C0503646}"/>
              </a:ext>
            </a:extLst>
          </p:cNvPr>
          <p:cNvSpPr>
            <a:spLocks noGrp="1"/>
          </p:cNvSpPr>
          <p:nvPr>
            <p:ph type="body" idx="1"/>
          </p:nvPr>
        </p:nvSpPr>
        <p:spPr/>
        <p:txBody>
          <a:bodyPr/>
          <a:lstStyle/>
          <a:p>
            <a:r>
              <a:rPr lang="pt-PT" b="1" dirty="0"/>
              <a:t>Objetivo:</a:t>
            </a:r>
            <a:br>
              <a:rPr lang="pt-PT" dirty="0"/>
            </a:br>
            <a:r>
              <a:rPr lang="pt-PT" dirty="0"/>
              <a:t>Mostrar que uma condição relacionada com o bem-estar também pode orientar uma decisão.</a:t>
            </a:r>
          </a:p>
          <a:p>
            <a:r>
              <a:rPr lang="pt-PT" b="1" dirty="0"/>
              <a:t>Fala sugerida:</a:t>
            </a:r>
            <a:br>
              <a:rPr lang="pt-PT" dirty="0"/>
            </a:br>
            <a:r>
              <a:rPr lang="pt-PT" dirty="0"/>
              <a:t>“Nesta imagem, a criança não parece estar muito bem. Quando não nos sentimos bem, devemos parar, descansar e pedir ajuda a um adulto. Também podemos precisar de beber água ou ficar mais sossegados.”</a:t>
            </a:r>
          </a:p>
          <a:p>
            <a:r>
              <a:rPr lang="pt-PT" b="1" dirty="0"/>
              <a:t>Perguntas para as crianças:</a:t>
            </a:r>
            <a:br>
              <a:rPr lang="pt-PT" dirty="0"/>
            </a:br>
            <a:r>
              <a:rPr lang="pt-PT" dirty="0"/>
              <a:t>“Como parece estar a criança?”</a:t>
            </a:r>
            <a:br>
              <a:rPr lang="pt-PT" dirty="0"/>
            </a:br>
            <a:r>
              <a:rPr lang="pt-PT" dirty="0"/>
              <a:t>“Está cheia de energia ou parece cansada?”</a:t>
            </a:r>
            <a:br>
              <a:rPr lang="pt-PT" dirty="0"/>
            </a:br>
            <a:r>
              <a:rPr lang="pt-PT" dirty="0"/>
              <a:t>“O que devemos fazer quando não nos sentimos bem?”</a:t>
            </a:r>
            <a:br>
              <a:rPr lang="pt-PT" dirty="0"/>
            </a:br>
            <a:r>
              <a:rPr lang="pt-PT" dirty="0"/>
              <a:t>“A quem podemos pedir ajuda?”</a:t>
            </a:r>
            <a:br>
              <a:rPr lang="pt-PT" dirty="0"/>
            </a:br>
            <a:r>
              <a:rPr lang="pt-PT" dirty="0"/>
              <a:t>“Será uma boa ideia continuar a brincar se nos sentimos doentes?”</a:t>
            </a:r>
          </a:p>
          <a:p>
            <a:r>
              <a:rPr lang="pt-PT" b="1" dirty="0"/>
              <a:t>Orientação:</a:t>
            </a:r>
            <a:br>
              <a:rPr lang="pt-PT" dirty="0"/>
            </a:br>
            <a:r>
              <a:rPr lang="pt-PT" dirty="0"/>
              <a:t>Explorar a situação com cuidado, sem dramatizar. A intenção não é falar de doenças de forma aprofundada, mas mostrar que também tomamos decisões quando percebemos sinais do nosso corpo. Reforçar a estrutura: “Se não me sinto bem, então peço ajuda a um adulto.” Valorizar atitudes de cuidado, descanso e comunicação.</a:t>
            </a:r>
          </a:p>
          <a:p>
            <a:r>
              <a:rPr lang="pt-PT" b="1" dirty="0"/>
              <a:t>Ideia-chave:</a:t>
            </a:r>
            <a:br>
              <a:rPr lang="pt-PT" dirty="0"/>
            </a:br>
            <a:r>
              <a:rPr lang="pt-PT" dirty="0"/>
              <a:t>Se não nos sentimos bem, então devemos pedir ajuda e descansar.</a:t>
            </a:r>
          </a:p>
          <a:p>
            <a:br>
              <a:rPr lang="pt-PT" dirty="0"/>
            </a:br>
            <a:endParaRPr lang="pt-PT" dirty="0"/>
          </a:p>
        </p:txBody>
      </p:sp>
      <p:sp>
        <p:nvSpPr>
          <p:cNvPr id="4" name="Slide Number Placeholder 3">
            <a:extLst>
              <a:ext uri="{FF2B5EF4-FFF2-40B4-BE49-F238E27FC236}">
                <a16:creationId xmlns:a16="http://schemas.microsoft.com/office/drawing/2014/main" id="{1253BFB0-B14C-9E22-FAA6-8840B4BC5DCE}"/>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7834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572F6-09BB-6F6C-7AE5-793BDA2E5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125DA-661C-009D-9FA3-F1A6A546061A}"/>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2B49495B-5C14-9051-618F-9DEC6A3D3CEA}"/>
              </a:ext>
            </a:extLst>
          </p:cNvPr>
          <p:cNvSpPr>
            <a:spLocks noGrp="1"/>
          </p:cNvSpPr>
          <p:nvPr>
            <p:ph type="body" idx="1"/>
          </p:nvPr>
        </p:nvSpPr>
        <p:spPr/>
        <p:txBody>
          <a:bodyPr/>
          <a:lstStyle/>
          <a:p>
            <a:r>
              <a:rPr lang="pt-PT" b="1" dirty="0"/>
              <a:t>Objetivo:</a:t>
            </a:r>
            <a:br>
              <a:rPr lang="pt-PT" dirty="0"/>
            </a:br>
            <a:r>
              <a:rPr lang="pt-PT" dirty="0"/>
              <a:t>Compreender que uma condição pode indicar a necessidade de escolher uma ação segura.</a:t>
            </a:r>
          </a:p>
          <a:p>
            <a:r>
              <a:rPr lang="pt-PT" b="1" dirty="0"/>
              <a:t>Fala sugerida:</a:t>
            </a:r>
            <a:br>
              <a:rPr lang="pt-PT" dirty="0"/>
            </a:br>
            <a:r>
              <a:rPr lang="pt-PT" dirty="0"/>
              <a:t>“Agora vamos observar esta imagem. O espaço está escuro. Quando está escuro, podemos precisar de acender a luz, usar uma luz de presença ou pedir ajuda a um adulto. A condição é: está escuro. A decisão pode ser: acender a luz para vermos melhor.”</a:t>
            </a:r>
          </a:p>
          <a:p>
            <a:r>
              <a:rPr lang="pt-PT" b="1" dirty="0"/>
              <a:t>Perguntas para as crianças:</a:t>
            </a:r>
            <a:br>
              <a:rPr lang="pt-PT" dirty="0"/>
            </a:br>
            <a:r>
              <a:rPr lang="pt-PT" dirty="0"/>
              <a:t>“O que está diferente nesta imagem?”</a:t>
            </a:r>
            <a:br>
              <a:rPr lang="pt-PT" dirty="0"/>
            </a:br>
            <a:r>
              <a:rPr lang="pt-PT" dirty="0"/>
              <a:t>“Está claro ou escuro?”</a:t>
            </a:r>
            <a:br>
              <a:rPr lang="pt-PT" dirty="0"/>
            </a:br>
            <a:r>
              <a:rPr lang="pt-PT" dirty="0"/>
              <a:t>“O que podemos fazer quando está escuro?”</a:t>
            </a:r>
            <a:br>
              <a:rPr lang="pt-PT" dirty="0"/>
            </a:br>
            <a:r>
              <a:rPr lang="pt-PT" dirty="0"/>
              <a:t>“Podemos acender a luz?”</a:t>
            </a:r>
            <a:br>
              <a:rPr lang="pt-PT" dirty="0"/>
            </a:br>
            <a:r>
              <a:rPr lang="pt-PT" dirty="0"/>
              <a:t>“Quando devemos pedir ajuda a um adulto?”</a:t>
            </a:r>
          </a:p>
          <a:p>
            <a:r>
              <a:rPr lang="pt-PT" b="1" dirty="0"/>
              <a:t>Orientação:</a:t>
            </a:r>
            <a:br>
              <a:rPr lang="pt-PT" dirty="0"/>
            </a:br>
            <a:r>
              <a:rPr lang="pt-PT" dirty="0"/>
              <a:t>Usar este slide para reforçar a ideia de decisão simples. A criança observa uma situação — está escuro — e escolhe uma ação adequada. Pedir ao grupo que complete oralmente a frase: “Se está escuro, então…”. Aceitar respostas adequadas, como “acendo a luz”, “uso uma luz pequena” ou “chamo um adulto”. O foco deve estar na relação entre a condição observada e a ação escolhida.</a:t>
            </a:r>
          </a:p>
          <a:p>
            <a:r>
              <a:rPr lang="pt-PT" b="1" dirty="0"/>
              <a:t>Ideia-chave:</a:t>
            </a:r>
            <a:br>
              <a:rPr lang="pt-PT" dirty="0"/>
            </a:br>
            <a:r>
              <a:rPr lang="pt-PT" dirty="0"/>
              <a:t>Se está escuro, então escolhemos uma ação que nos ajuda a ver melhor e a sentir segurança.</a:t>
            </a:r>
          </a:p>
        </p:txBody>
      </p:sp>
      <p:sp>
        <p:nvSpPr>
          <p:cNvPr id="4" name="Slide Number Placeholder 3">
            <a:extLst>
              <a:ext uri="{FF2B5EF4-FFF2-40B4-BE49-F238E27FC236}">
                <a16:creationId xmlns:a16="http://schemas.microsoft.com/office/drawing/2014/main" id="{F92FD4C6-4D0E-7884-114E-E464197CDA05}"/>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9747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780F-8718-2ED7-E989-A7B3AB588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D1BF-C180-7EBB-45AE-A5B271D62EEB}"/>
              </a:ext>
            </a:extLst>
          </p:cNvPr>
          <p:cNvSpPr>
            <a:spLocks noGrp="1" noRot="1" noChangeAspect="1"/>
          </p:cNvSpPr>
          <p:nvPr>
            <p:ph type="sldImg"/>
          </p:nvPr>
        </p:nvSpPr>
        <p:spPr/>
        <p:txBody>
          <a:bodyPr/>
          <a:lstStyle/>
          <a:p>
            <a:endParaRPr lang="pt-PT"/>
          </a:p>
        </p:txBody>
      </p:sp>
      <p:sp>
        <p:nvSpPr>
          <p:cNvPr id="3" name="Notes Placeholder 2">
            <a:extLst>
              <a:ext uri="{FF2B5EF4-FFF2-40B4-BE49-F238E27FC236}">
                <a16:creationId xmlns:a16="http://schemas.microsoft.com/office/drawing/2014/main" id="{6666C176-943F-AB12-83D6-CCA2F51AC85E}"/>
              </a:ext>
            </a:extLst>
          </p:cNvPr>
          <p:cNvSpPr>
            <a:spLocks noGrp="1"/>
          </p:cNvSpPr>
          <p:nvPr>
            <p:ph type="body" idx="1"/>
          </p:nvPr>
        </p:nvSpPr>
        <p:spPr/>
        <p:txBody>
          <a:bodyPr/>
          <a:lstStyle/>
          <a:p>
            <a:r>
              <a:rPr lang="pt-PT" b="1" dirty="0"/>
              <a:t>Objetivo:</a:t>
            </a:r>
            <a:br>
              <a:rPr lang="pt-PT" dirty="0"/>
            </a:br>
            <a:r>
              <a:rPr lang="pt-PT" dirty="0"/>
              <a:t>Preparar a atividade prática, em que as crianças associam situações a ações adequadas.</a:t>
            </a:r>
          </a:p>
          <a:p>
            <a:r>
              <a:rPr lang="pt-PT" b="1" dirty="0"/>
              <a:t>Fala sugerida:</a:t>
            </a:r>
            <a:br>
              <a:rPr lang="pt-PT" dirty="0"/>
            </a:br>
            <a:r>
              <a:rPr lang="pt-PT" dirty="0"/>
              <a:t>“Agora vamos jogar ao ‘se... então...’. Temos cartões com situações e cartões com coisas que podemos escolher. Se aparece sol, então podemos escolher óculos de sol ou chapéu. Se aparece chuva, então podemos escolher chapéu de chuva ou botas. Se aparece frio, então podemos escolher roupa quente. Vamos tentar encontrar os pares que fazem sentido.”</a:t>
            </a:r>
          </a:p>
          <a:p>
            <a:r>
              <a:rPr lang="pt-PT" b="1" dirty="0"/>
              <a:t>Perguntas para as crianças:</a:t>
            </a:r>
            <a:br>
              <a:rPr lang="pt-PT" dirty="0"/>
            </a:br>
            <a:r>
              <a:rPr lang="pt-PT" dirty="0"/>
              <a:t>“Que cartões conseguem ver?”</a:t>
            </a:r>
            <a:br>
              <a:rPr lang="pt-PT" dirty="0"/>
            </a:br>
            <a:r>
              <a:rPr lang="pt-PT" dirty="0"/>
              <a:t>“Que cartão mostra sol?”</a:t>
            </a:r>
            <a:br>
              <a:rPr lang="pt-PT" dirty="0"/>
            </a:br>
            <a:r>
              <a:rPr lang="pt-PT" dirty="0"/>
              <a:t>“Que cartão mostra chuva?”</a:t>
            </a:r>
            <a:br>
              <a:rPr lang="pt-PT" dirty="0"/>
            </a:br>
            <a:r>
              <a:rPr lang="pt-PT" dirty="0"/>
              <a:t>“O que combina com a chuva?”</a:t>
            </a:r>
            <a:br>
              <a:rPr lang="pt-PT" dirty="0"/>
            </a:br>
            <a:r>
              <a:rPr lang="pt-PT" dirty="0"/>
              <a:t>“O que combina com o frio?”</a:t>
            </a:r>
            <a:br>
              <a:rPr lang="pt-PT" dirty="0"/>
            </a:br>
            <a:r>
              <a:rPr lang="pt-PT" dirty="0"/>
              <a:t>“Conseguem dizer a frase completa: se está a chover, então...?”</a:t>
            </a:r>
          </a:p>
          <a:p>
            <a:r>
              <a:rPr lang="pt-PT" b="1" dirty="0"/>
              <a:t>Orientação:</a:t>
            </a:r>
            <a:br>
              <a:rPr lang="pt-PT" dirty="0"/>
            </a:br>
            <a:r>
              <a:rPr lang="pt-PT" dirty="0"/>
              <a:t>Este slide deve funcionar como ponte para a atividade prática. O/a educador/a pode apresentar os cartões e pedir às crianças que façam pares: sol/óculos de sol, chuva/chapéu de chuva, chuva/botas, frio/casaco, escuro/luz, criança doente/adulto a ajudar ou descanso. O mais importante é que as crianças justifiquem a escolha: “Escolhi as botas porque está a chover.” Repetir várias vezes a estrutura “se... então...” para consolidar a lógica da condição.</a:t>
            </a:r>
          </a:p>
          <a:p>
            <a:r>
              <a:rPr lang="pt-PT" b="1" dirty="0"/>
              <a:t>Ideia-chave:</a:t>
            </a:r>
            <a:br>
              <a:rPr lang="pt-PT" dirty="0"/>
            </a:br>
            <a:r>
              <a:rPr lang="pt-PT" dirty="0"/>
              <a:t>Quando usamos “se... então...”, ligamos uma situação a uma decisão.</a:t>
            </a:r>
          </a:p>
        </p:txBody>
      </p:sp>
      <p:sp>
        <p:nvSpPr>
          <p:cNvPr id="4" name="Slide Number Placeholder 3">
            <a:extLst>
              <a:ext uri="{FF2B5EF4-FFF2-40B4-BE49-F238E27FC236}">
                <a16:creationId xmlns:a16="http://schemas.microsoft.com/office/drawing/2014/main" id="{817F9655-822A-F692-5F13-9F6E37DA1971}"/>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70523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2B84FED-6A4C-C47D-F4B4-9A7DDB66F22C}"/>
              </a:ext>
            </a:extLst>
          </p:cNvPr>
          <p:cNvSpPr/>
          <p:nvPr userDrawn="1"/>
        </p:nvSpPr>
        <p:spPr>
          <a:xfrm>
            <a:off x="1503681" y="6329680"/>
            <a:ext cx="10688319" cy="52832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PT" dirty="0">
                <a:solidFill>
                  <a:srgbClr val="C5E0B4"/>
                </a:solidFill>
                <a:latin typeface="Helvetica" panose="020B0604020202020204" pitchFamily="34" charset="0"/>
                <a:cs typeface="Helvetica" panose="020B0604020202020204" pitchFamily="34" charset="0"/>
              </a:rPr>
              <a:t>Ciências da Computação | 8. Condições simples</a:t>
            </a:r>
          </a:p>
        </p:txBody>
      </p:sp>
      <p:sp>
        <p:nvSpPr>
          <p:cNvPr id="6" name="Retângulo 5">
            <a:extLst>
              <a:ext uri="{FF2B5EF4-FFF2-40B4-BE49-F238E27FC236}">
                <a16:creationId xmlns:a16="http://schemas.microsoft.com/office/drawing/2014/main" id="{B64B3455-6CDC-2576-9006-7FEDED2E1854}"/>
              </a:ext>
            </a:extLst>
          </p:cNvPr>
          <p:cNvSpPr/>
          <p:nvPr userDrawn="1"/>
        </p:nvSpPr>
        <p:spPr>
          <a:xfrm>
            <a:off x="0" y="6329680"/>
            <a:ext cx="3027680" cy="5283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solidFill>
                  <a:srgbClr val="3B3838"/>
                </a:solidFill>
                <a:latin typeface="Helvetica" panose="020B0604020202020204" pitchFamily="34" charset="0"/>
                <a:cs typeface="Helvetica" panose="020B0604020202020204" pitchFamily="34" charset="0"/>
              </a:rPr>
              <a:t>Educação Pré-Escolar</a:t>
            </a:r>
          </a:p>
        </p:txBody>
      </p:sp>
    </p:spTree>
    <p:extLst>
      <p:ext uri="{BB962C8B-B14F-4D97-AF65-F5344CB8AC3E}">
        <p14:creationId xmlns:p14="http://schemas.microsoft.com/office/powerpoint/2010/main" val="1673155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m texto&#10;&#10;Descrição gerada automaticamente">
            <a:extLst>
              <a:ext uri="{FF2B5EF4-FFF2-40B4-BE49-F238E27FC236}">
                <a16:creationId xmlns:a16="http://schemas.microsoft.com/office/drawing/2014/main" id="{44D97AFE-E1F8-30E1-C03F-93940215D593}"/>
              </a:ext>
            </a:extLst>
          </p:cNvPr>
          <p:cNvPicPr>
            <a:picLocks noChangeAspect="1"/>
          </p:cNvPicPr>
          <p:nvPr/>
        </p:nvPicPr>
        <p:blipFill>
          <a:blip r:embed="rId3"/>
          <a:stretch>
            <a:fillRect/>
          </a:stretch>
        </p:blipFill>
        <p:spPr>
          <a:xfrm>
            <a:off x="819912" y="2921176"/>
            <a:ext cx="5276088" cy="1015645"/>
          </a:xfrm>
          <a:prstGeom prst="rect">
            <a:avLst/>
          </a:prstGeom>
        </p:spPr>
      </p:pic>
      <p:pic>
        <p:nvPicPr>
          <p:cNvPr id="3" name="Imagem 2" descr="Uma imagem com Gráficos, clipart, design gráfico&#10;&#10;Descrição gerada automaticamente">
            <a:extLst>
              <a:ext uri="{FF2B5EF4-FFF2-40B4-BE49-F238E27FC236}">
                <a16:creationId xmlns:a16="http://schemas.microsoft.com/office/drawing/2014/main" id="{C232C207-6F56-F459-EB44-9AAACB5FABC9}"/>
              </a:ext>
            </a:extLst>
          </p:cNvPr>
          <p:cNvPicPr>
            <a:picLocks noChangeAspect="1"/>
          </p:cNvPicPr>
          <p:nvPr/>
        </p:nvPicPr>
        <p:blipFill>
          <a:blip r:embed="rId4"/>
          <a:stretch>
            <a:fillRect/>
          </a:stretch>
        </p:blipFill>
        <p:spPr>
          <a:xfrm>
            <a:off x="7069561" y="2759571"/>
            <a:ext cx="3628920" cy="1327890"/>
          </a:xfrm>
          <a:prstGeom prst="rect">
            <a:avLst/>
          </a:prstGeom>
        </p:spPr>
      </p:pic>
    </p:spTree>
    <p:extLst>
      <p:ext uri="{BB962C8B-B14F-4D97-AF65-F5344CB8AC3E}">
        <p14:creationId xmlns:p14="http://schemas.microsoft.com/office/powerpoint/2010/main" val="164606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FF02-6CC2-231E-376E-F14FC5D9453A}"/>
            </a:ext>
          </a:extLst>
        </p:cNvPr>
        <p:cNvGrpSpPr/>
        <p:nvPr/>
      </p:nvGrpSpPr>
      <p:grpSpPr>
        <a:xfrm>
          <a:off x="0" y="0"/>
          <a:ext cx="0" cy="0"/>
          <a:chOff x="0" y="0"/>
          <a:chExt cx="0" cy="0"/>
        </a:xfrm>
      </p:grpSpPr>
      <p:pic>
        <p:nvPicPr>
          <p:cNvPr id="3" name="Image 0" descr="/mnt/data/wide_bright_cheerful_children_s_illustration_sce.png">
            <a:extLst>
              <a:ext uri="{FF2B5EF4-FFF2-40B4-BE49-F238E27FC236}">
                <a16:creationId xmlns:a16="http://schemas.microsoft.com/office/drawing/2014/main" id="{0201DE80-CA14-0E85-A56C-822A45B914B3}"/>
              </a:ext>
            </a:extLst>
          </p:cNvPr>
          <p:cNvPicPr>
            <a:picLocks noChangeAspect="1"/>
          </p:cNvPicPr>
          <p:nvPr/>
        </p:nvPicPr>
        <p:blipFill>
          <a:blip r:embed="rId3"/>
          <a:srcRect t="25" b="25"/>
          <a:stretch/>
        </p:blipFill>
        <p:spPr>
          <a:xfrm>
            <a:off x="0" y="0"/>
            <a:ext cx="12191695" cy="6858000"/>
          </a:xfrm>
          <a:prstGeom prst="rect">
            <a:avLst/>
          </a:prstGeom>
        </p:spPr>
      </p:pic>
      <p:sp>
        <p:nvSpPr>
          <p:cNvPr id="4" name="Text 1">
            <a:extLst>
              <a:ext uri="{FF2B5EF4-FFF2-40B4-BE49-F238E27FC236}">
                <a16:creationId xmlns:a16="http://schemas.microsoft.com/office/drawing/2014/main" id="{4DCBC3C4-0761-9C27-3C73-D13786BDB7A9}"/>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303B12FA-2DAF-3864-5AF4-1CD8C1A1B258}"/>
              </a:ext>
            </a:extLst>
          </p:cNvPr>
          <p:cNvSpPr/>
          <p:nvPr/>
        </p:nvSpPr>
        <p:spPr>
          <a:xfrm>
            <a:off x="265283" y="395723"/>
            <a:ext cx="2579552"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Condições simples</a:t>
            </a:r>
          </a:p>
        </p:txBody>
      </p:sp>
    </p:spTree>
    <p:extLst>
      <p:ext uri="{BB962C8B-B14F-4D97-AF65-F5344CB8AC3E}">
        <p14:creationId xmlns:p14="http://schemas.microsoft.com/office/powerpoint/2010/main" val="403664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79A18-C159-E0AD-1FFA-59E23A4F18C3}"/>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5090AFF6-E804-4C76-8EC7-5367EEE8DC4F}"/>
              </a:ext>
            </a:extLst>
          </p:cNvPr>
          <p:cNvPicPr>
            <a:picLocks noChangeAspect="1"/>
          </p:cNvPicPr>
          <p:nvPr/>
        </p:nvPicPr>
        <p:blipFill>
          <a:blip r:embed="rId3"/>
          <a:stretch>
            <a:fillRect/>
          </a:stretch>
        </p:blipFill>
        <p:spPr>
          <a:xfrm>
            <a:off x="3239" y="0"/>
            <a:ext cx="12185522" cy="6323774"/>
          </a:xfrm>
          <a:prstGeom prst="rect">
            <a:avLst/>
          </a:prstGeom>
        </p:spPr>
      </p:pic>
      <p:sp>
        <p:nvSpPr>
          <p:cNvPr id="4" name="Text 1">
            <a:extLst>
              <a:ext uri="{FF2B5EF4-FFF2-40B4-BE49-F238E27FC236}">
                <a16:creationId xmlns:a16="http://schemas.microsoft.com/office/drawing/2014/main" id="{8D90C1E8-E921-561A-FA23-58CE3EA87F89}"/>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7" name="Retângulo 6">
            <a:extLst>
              <a:ext uri="{FF2B5EF4-FFF2-40B4-BE49-F238E27FC236}">
                <a16:creationId xmlns:a16="http://schemas.microsoft.com/office/drawing/2014/main" id="{5593B6F7-217D-F43B-C0E1-580BA8DEFF9C}"/>
              </a:ext>
            </a:extLst>
          </p:cNvPr>
          <p:cNvSpPr/>
          <p:nvPr/>
        </p:nvSpPr>
        <p:spPr>
          <a:xfrm>
            <a:off x="265283" y="395723"/>
            <a:ext cx="2355132"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Se está a chover</a:t>
            </a:r>
          </a:p>
        </p:txBody>
      </p:sp>
    </p:spTree>
    <p:extLst>
      <p:ext uri="{BB962C8B-B14F-4D97-AF65-F5344CB8AC3E}">
        <p14:creationId xmlns:p14="http://schemas.microsoft.com/office/powerpoint/2010/main" val="140768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50518-6973-C3B5-1CFF-BB504926BE28}"/>
            </a:ext>
          </a:extLst>
        </p:cNvPr>
        <p:cNvGrpSpPr/>
        <p:nvPr/>
      </p:nvGrpSpPr>
      <p:grpSpPr>
        <a:xfrm>
          <a:off x="0" y="0"/>
          <a:ext cx="0" cy="0"/>
          <a:chOff x="0" y="0"/>
          <a:chExt cx="0" cy="0"/>
        </a:xfrm>
      </p:grpSpPr>
      <p:pic>
        <p:nvPicPr>
          <p:cNvPr id="3" name="Image 0" descr="/mnt/data/a_warm_cute_children_s_illustration_scene_in_a_so.png">
            <a:extLst>
              <a:ext uri="{FF2B5EF4-FFF2-40B4-BE49-F238E27FC236}">
                <a16:creationId xmlns:a16="http://schemas.microsoft.com/office/drawing/2014/main" id="{9549DA5C-67E0-5922-5F7B-61696BB4E487}"/>
              </a:ext>
            </a:extLst>
          </p:cNvPr>
          <p:cNvPicPr>
            <a:picLocks noChangeAspect="1"/>
          </p:cNvPicPr>
          <p:nvPr/>
        </p:nvPicPr>
        <p:blipFill>
          <a:blip r:embed="rId3"/>
          <a:srcRect t="25" b="25"/>
          <a:stretch/>
        </p:blipFill>
        <p:spPr>
          <a:xfrm>
            <a:off x="0" y="0"/>
            <a:ext cx="12191695" cy="6323776"/>
          </a:xfrm>
          <a:prstGeom prst="rect">
            <a:avLst/>
          </a:prstGeom>
        </p:spPr>
      </p:pic>
      <p:sp>
        <p:nvSpPr>
          <p:cNvPr id="4" name="Text 1">
            <a:extLst>
              <a:ext uri="{FF2B5EF4-FFF2-40B4-BE49-F238E27FC236}">
                <a16:creationId xmlns:a16="http://schemas.microsoft.com/office/drawing/2014/main" id="{75625B14-F727-B323-5605-90F41B595F0F}"/>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6D5F3681-B155-2757-B129-A55B8AAE6191}"/>
              </a:ext>
            </a:extLst>
          </p:cNvPr>
          <p:cNvSpPr/>
          <p:nvPr/>
        </p:nvSpPr>
        <p:spPr>
          <a:xfrm>
            <a:off x="265283" y="395723"/>
            <a:ext cx="2478564"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Se está muito frio </a:t>
            </a:r>
          </a:p>
        </p:txBody>
      </p:sp>
    </p:spTree>
    <p:extLst>
      <p:ext uri="{BB962C8B-B14F-4D97-AF65-F5344CB8AC3E}">
        <p14:creationId xmlns:p14="http://schemas.microsoft.com/office/powerpoint/2010/main" val="222527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103B-E419-F78A-8AC2-3680FD245570}"/>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D26FFA3C-B885-A9DC-1B88-3DC86297718D}"/>
              </a:ext>
            </a:extLst>
          </p:cNvPr>
          <p:cNvPicPr>
            <a:picLocks noChangeAspect="1"/>
          </p:cNvPicPr>
          <p:nvPr/>
        </p:nvPicPr>
        <p:blipFill>
          <a:blip r:embed="rId3"/>
          <a:stretch>
            <a:fillRect/>
          </a:stretch>
        </p:blipFill>
        <p:spPr>
          <a:xfrm>
            <a:off x="3239" y="0"/>
            <a:ext cx="12185522" cy="6323776"/>
          </a:xfrm>
          <a:prstGeom prst="rect">
            <a:avLst/>
          </a:prstGeom>
        </p:spPr>
      </p:pic>
      <p:sp>
        <p:nvSpPr>
          <p:cNvPr id="6" name="Retângulo: Cantos Arredondados 5">
            <a:extLst>
              <a:ext uri="{FF2B5EF4-FFF2-40B4-BE49-F238E27FC236}">
                <a16:creationId xmlns:a16="http://schemas.microsoft.com/office/drawing/2014/main" id="{7C0CB790-1D07-DBD8-947B-9E7B5241A410}"/>
              </a:ext>
            </a:extLst>
          </p:cNvPr>
          <p:cNvSpPr/>
          <p:nvPr/>
        </p:nvSpPr>
        <p:spPr>
          <a:xfrm>
            <a:off x="6790944" y="1170432"/>
            <a:ext cx="3913632" cy="4096511"/>
          </a:xfrm>
          <a:prstGeom prst="roundRect">
            <a:avLst/>
          </a:prstGeom>
          <a:solidFill>
            <a:srgbClr val="FCF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Text 1">
            <a:extLst>
              <a:ext uri="{FF2B5EF4-FFF2-40B4-BE49-F238E27FC236}">
                <a16:creationId xmlns:a16="http://schemas.microsoft.com/office/drawing/2014/main" id="{D25B621A-C551-62CF-B07B-E434236FD368}"/>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A2C9CF92-2F8A-B41E-1B7B-CA1E4C8E6048}"/>
              </a:ext>
            </a:extLst>
          </p:cNvPr>
          <p:cNvSpPr/>
          <p:nvPr/>
        </p:nvSpPr>
        <p:spPr>
          <a:xfrm>
            <a:off x="265283" y="395723"/>
            <a:ext cx="2683748"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Se não me sinto bem</a:t>
            </a:r>
          </a:p>
        </p:txBody>
      </p:sp>
    </p:spTree>
    <p:extLst>
      <p:ext uri="{BB962C8B-B14F-4D97-AF65-F5344CB8AC3E}">
        <p14:creationId xmlns:p14="http://schemas.microsoft.com/office/powerpoint/2010/main" val="11155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D2AF6-CA36-9CE1-8113-EBAD56BEEA37}"/>
            </a:ext>
          </a:extLst>
        </p:cNvPr>
        <p:cNvGrpSpPr/>
        <p:nvPr/>
      </p:nvGrpSpPr>
      <p:grpSpPr>
        <a:xfrm>
          <a:off x="0" y="0"/>
          <a:ext cx="0" cy="0"/>
          <a:chOff x="0" y="0"/>
          <a:chExt cx="0" cy="0"/>
        </a:xfrm>
      </p:grpSpPr>
      <p:pic>
        <p:nvPicPr>
          <p:cNvPr id="13" name="Imagem 12">
            <a:extLst>
              <a:ext uri="{FF2B5EF4-FFF2-40B4-BE49-F238E27FC236}">
                <a16:creationId xmlns:a16="http://schemas.microsoft.com/office/drawing/2014/main" id="{6981CD34-E832-E01E-F192-5343CECB9848}"/>
              </a:ext>
            </a:extLst>
          </p:cNvPr>
          <p:cNvPicPr>
            <a:picLocks noChangeAspect="1"/>
          </p:cNvPicPr>
          <p:nvPr/>
        </p:nvPicPr>
        <p:blipFill>
          <a:blip r:embed="rId3"/>
          <a:stretch>
            <a:fillRect/>
          </a:stretch>
        </p:blipFill>
        <p:spPr>
          <a:xfrm>
            <a:off x="3239" y="0"/>
            <a:ext cx="12185522" cy="6323775"/>
          </a:xfrm>
          <a:prstGeom prst="rect">
            <a:avLst/>
          </a:prstGeom>
        </p:spPr>
      </p:pic>
      <p:sp>
        <p:nvSpPr>
          <p:cNvPr id="4" name="Text 1">
            <a:extLst>
              <a:ext uri="{FF2B5EF4-FFF2-40B4-BE49-F238E27FC236}">
                <a16:creationId xmlns:a16="http://schemas.microsoft.com/office/drawing/2014/main" id="{FF261F9B-BF89-5B34-A426-4369B49B2BC2}"/>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sp>
        <p:nvSpPr>
          <p:cNvPr id="8" name="Retângulo 7">
            <a:extLst>
              <a:ext uri="{FF2B5EF4-FFF2-40B4-BE49-F238E27FC236}">
                <a16:creationId xmlns:a16="http://schemas.microsoft.com/office/drawing/2014/main" id="{9A9785A2-589F-5545-9C91-569182B7E46B}"/>
              </a:ext>
            </a:extLst>
          </p:cNvPr>
          <p:cNvSpPr/>
          <p:nvPr/>
        </p:nvSpPr>
        <p:spPr>
          <a:xfrm>
            <a:off x="265283" y="395723"/>
            <a:ext cx="2226892"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Se está escuro</a:t>
            </a:r>
          </a:p>
        </p:txBody>
      </p:sp>
      <p:sp>
        <p:nvSpPr>
          <p:cNvPr id="11" name="Retângulo: Cantos Arredondados 10">
            <a:extLst>
              <a:ext uri="{FF2B5EF4-FFF2-40B4-BE49-F238E27FC236}">
                <a16:creationId xmlns:a16="http://schemas.microsoft.com/office/drawing/2014/main" id="{288ACF76-85FE-2EE5-9056-5EA35C98EA35}"/>
              </a:ext>
            </a:extLst>
          </p:cNvPr>
          <p:cNvSpPr/>
          <p:nvPr/>
        </p:nvSpPr>
        <p:spPr>
          <a:xfrm>
            <a:off x="6669024" y="1066800"/>
            <a:ext cx="3992880" cy="4200939"/>
          </a:xfrm>
          <a:prstGeom prst="roundRect">
            <a:avLst>
              <a:gd name="adj" fmla="val 12348"/>
            </a:avLst>
          </a:prstGeom>
          <a:solidFill>
            <a:srgbClr val="FCF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5926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C2A5-715B-8D26-1A4D-2FCD34BBCF7F}"/>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CF25D262-46E3-9085-AF55-B7DDA065C5EB}"/>
              </a:ext>
            </a:extLst>
          </p:cNvPr>
          <p:cNvSpPr/>
          <p:nvPr/>
        </p:nvSpPr>
        <p:spPr>
          <a:xfrm>
            <a:off x="320040" y="530352"/>
            <a:ext cx="7498080" cy="640080"/>
          </a:xfrm>
          <a:prstGeom prst="rect">
            <a:avLst/>
          </a:prstGeom>
          <a:noFill/>
          <a:ln/>
          <a:effectLst>
            <a:outerShdw blurRad="12700" dist="50800" dir="2700000" algn="bl" rotWithShape="0">
              <a:srgbClr val="FFFFFF">
                <a:alpha val="55000"/>
              </a:srgbClr>
            </a:outerShdw>
          </a:effectLst>
        </p:spPr>
        <p:txBody>
          <a:bodyPr wrap="square" lIns="508" tIns="508" rIns="508" bIns="508" rtlCol="0" anchor="ctr">
            <a:normAutofit lnSpcReduction="10000"/>
          </a:bodyPr>
          <a:lstStyle/>
          <a:p>
            <a:pPr marL="0" indent="0" algn="l">
              <a:buNone/>
            </a:pPr>
            <a:endParaRPr lang="en-US" sz="4200" dirty="0"/>
          </a:p>
        </p:txBody>
      </p:sp>
      <p:pic>
        <p:nvPicPr>
          <p:cNvPr id="3" name="Image 0" descr="/mnt/data/a_bright_warm_watercolor_colored_pencil_illustrat.png">
            <a:extLst>
              <a:ext uri="{FF2B5EF4-FFF2-40B4-BE49-F238E27FC236}">
                <a16:creationId xmlns:a16="http://schemas.microsoft.com/office/drawing/2014/main" id="{EA881D2A-0648-B19F-592D-8E3B6E885D4F}"/>
              </a:ext>
            </a:extLst>
          </p:cNvPr>
          <p:cNvPicPr>
            <a:picLocks noChangeAspect="1"/>
          </p:cNvPicPr>
          <p:nvPr/>
        </p:nvPicPr>
        <p:blipFill>
          <a:blip r:embed="rId3"/>
          <a:srcRect t="25" b="25"/>
          <a:stretch/>
        </p:blipFill>
        <p:spPr>
          <a:xfrm>
            <a:off x="0" y="0"/>
            <a:ext cx="12191695" cy="6323775"/>
          </a:xfrm>
          <a:prstGeom prst="rect">
            <a:avLst/>
          </a:prstGeom>
        </p:spPr>
      </p:pic>
      <p:cxnSp>
        <p:nvCxnSpPr>
          <p:cNvPr id="2" name="Conexão reta 1">
            <a:extLst>
              <a:ext uri="{FF2B5EF4-FFF2-40B4-BE49-F238E27FC236}">
                <a16:creationId xmlns:a16="http://schemas.microsoft.com/office/drawing/2014/main" id="{3719C91C-B024-47C3-F155-D4FE32F5896D}"/>
              </a:ext>
            </a:extLst>
          </p:cNvPr>
          <p:cNvCxnSpPr>
            <a:cxnSpLocks/>
          </p:cNvCxnSpPr>
          <p:nvPr/>
        </p:nvCxnSpPr>
        <p:spPr>
          <a:xfrm>
            <a:off x="0" y="6323776"/>
            <a:ext cx="1223772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B3B15FE9-79E6-F5D0-1B10-CBA4C42A6857}"/>
              </a:ext>
            </a:extLst>
          </p:cNvPr>
          <p:cNvSpPr/>
          <p:nvPr/>
        </p:nvSpPr>
        <p:spPr>
          <a:xfrm>
            <a:off x="265283" y="395723"/>
            <a:ext cx="2824812" cy="276999"/>
          </a:xfrm>
          <a:prstGeom prst="rect">
            <a:avLst/>
          </a:prstGeom>
          <a:solidFill>
            <a:srgbClr val="FFFFFF">
              <a:alpha val="50196"/>
            </a:srgbClr>
          </a:solidFill>
        </p:spPr>
        <p:txBody>
          <a:bodyPr wrap="none" lIns="91440" tIns="45720" rIns="91440" bIns="45720">
            <a:spAutoFit/>
          </a:bodyPr>
          <a:lstStyle/>
          <a:p>
            <a:r>
              <a:rPr lang="pt-PT" sz="1200" b="1" dirty="0">
                <a:latin typeface="Helvetica" panose="020B0604020202020204" pitchFamily="34" charset="0"/>
                <a:cs typeface="Helvetica" panose="020B0604020202020204" pitchFamily="34" charset="0"/>
              </a:rPr>
              <a:t>Atividade 8 - Jogo do “se... então...”</a:t>
            </a:r>
          </a:p>
        </p:txBody>
      </p:sp>
    </p:spTree>
    <p:extLst>
      <p:ext uri="{BB962C8B-B14F-4D97-AF65-F5344CB8AC3E}">
        <p14:creationId xmlns:p14="http://schemas.microsoft.com/office/powerpoint/2010/main" val="108312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C9A6BBD7-3C6E-109A-E792-20D7D816BBDB}"/>
              </a:ext>
            </a:extLst>
          </p:cNvPr>
          <p:cNvGrpSpPr/>
          <p:nvPr/>
        </p:nvGrpSpPr>
        <p:grpSpPr>
          <a:xfrm>
            <a:off x="2448529" y="2352527"/>
            <a:ext cx="7294941" cy="2152946"/>
            <a:chOff x="2448529" y="2376012"/>
            <a:chExt cx="7294941" cy="2152946"/>
          </a:xfrm>
        </p:grpSpPr>
        <p:grpSp>
          <p:nvGrpSpPr>
            <p:cNvPr id="2" name="Agrupar 1">
              <a:extLst>
                <a:ext uri="{FF2B5EF4-FFF2-40B4-BE49-F238E27FC236}">
                  <a16:creationId xmlns:a16="http://schemas.microsoft.com/office/drawing/2014/main" id="{27B95707-9F03-4C26-24A4-C764E1CD20B0}"/>
                </a:ext>
              </a:extLst>
            </p:cNvPr>
            <p:cNvGrpSpPr/>
            <p:nvPr/>
          </p:nvGrpSpPr>
          <p:grpSpPr>
            <a:xfrm>
              <a:off x="2448529" y="2376012"/>
              <a:ext cx="7294941" cy="1180002"/>
              <a:chOff x="2491039" y="4757542"/>
              <a:chExt cx="7294941" cy="1180002"/>
            </a:xfrm>
          </p:grpSpPr>
          <p:pic>
            <p:nvPicPr>
              <p:cNvPr id="3" name="Picture 2" descr="cc logo">
                <a:extLst>
                  <a:ext uri="{FF2B5EF4-FFF2-40B4-BE49-F238E27FC236}">
                    <a16:creationId xmlns:a16="http://schemas.microsoft.com/office/drawing/2014/main" id="{245D9EC2-DEDF-A92F-9F84-662EAA7A5CCC}"/>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491039" y="4757542"/>
                <a:ext cx="1167302" cy="11673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FA25CB-5DB7-912E-DBC5-10F32002C128}"/>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523039" y="4757542"/>
                <a:ext cx="1167302" cy="1167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C02B3A-4014-35AD-0313-AFB291486B9F}"/>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555039" y="4760828"/>
                <a:ext cx="1176716" cy="1176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D431831-5820-BEEC-4E88-F2D3145BDBF4}"/>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609264" y="4760828"/>
                <a:ext cx="1176716" cy="117671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tângulo 6">
              <a:extLst>
                <a:ext uri="{FF2B5EF4-FFF2-40B4-BE49-F238E27FC236}">
                  <a16:creationId xmlns:a16="http://schemas.microsoft.com/office/drawing/2014/main" id="{990C9D17-AF2E-C02B-C70B-94B7B09A87CA}"/>
                </a:ext>
              </a:extLst>
            </p:cNvPr>
            <p:cNvSpPr/>
            <p:nvPr/>
          </p:nvSpPr>
          <p:spPr>
            <a:xfrm>
              <a:off x="3048000" y="3656924"/>
              <a:ext cx="6096000" cy="872034"/>
            </a:xfrm>
            <a:prstGeom prst="rect">
              <a:avLst/>
            </a:prstGeom>
          </p:spPr>
          <p:txBody>
            <a:bodyPr>
              <a:spAutoFit/>
            </a:bodyPr>
            <a:lstStyle/>
            <a:p>
              <a:pPr algn="ctr">
                <a:lnSpc>
                  <a:spcPct val="150000"/>
                </a:lnSpc>
                <a:spcBef>
                  <a:spcPts val="600"/>
                </a:spcBef>
              </a:pPr>
              <a:r>
                <a:rPr lang="pt-PT" dirty="0">
                  <a:latin typeface="Helvetica" panose="020B0604020202020204" pitchFamily="34" charset="0"/>
                  <a:ea typeface="Calibri" panose="020F0502020204030204" pitchFamily="34" charset="0"/>
                  <a:cs typeface="Helvetica" panose="020B0604020202020204" pitchFamily="34" charset="0"/>
                </a:rPr>
                <a:t> </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Atribuição-</a:t>
              </a:r>
              <a:r>
                <a:rPr lang="pt-PT" dirty="0" err="1">
                  <a:solidFill>
                    <a:srgbClr val="000000"/>
                  </a:solidFill>
                  <a:latin typeface="Helvetica" panose="020B0604020202020204" pitchFamily="34" charset="0"/>
                  <a:ea typeface="Verdana" panose="020B0604030504040204" pitchFamily="34" charset="0"/>
                  <a:cs typeface="Helvetica" panose="020B0604020202020204" pitchFamily="34" charset="0"/>
                </a:rPr>
                <a:t>NãoComercial</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a:t>
              </a:r>
              <a:r>
                <a:rPr lang="pt-PT" dirty="0" err="1">
                  <a:solidFill>
                    <a:srgbClr val="000000"/>
                  </a:solidFill>
                  <a:latin typeface="Helvetica" panose="020B0604020202020204" pitchFamily="34" charset="0"/>
                  <a:ea typeface="Verdana" panose="020B0604030504040204" pitchFamily="34" charset="0"/>
                  <a:cs typeface="Helvetica" panose="020B0604020202020204" pitchFamily="34" charset="0"/>
                </a:rPr>
                <a:t>CompartilhaIgual</a:t>
              </a:r>
              <a:r>
                <a:rPr lang="pt-PT" dirty="0">
                  <a:solidFill>
                    <a:srgbClr val="000000"/>
                  </a:solidFill>
                  <a:latin typeface="Helvetica" panose="020B0604020202020204" pitchFamily="34" charset="0"/>
                  <a:ea typeface="Verdana" panose="020B0604030504040204" pitchFamily="34" charset="0"/>
                  <a:cs typeface="Helvetica" panose="020B0604020202020204" pitchFamily="34" charset="0"/>
                </a:rPr>
                <a:t> 4.0 Internacional (CC BY-NC-SA 4.0)</a:t>
              </a:r>
              <a:endParaRPr lang="pt-PT" b="1" dirty="0">
                <a:effectLst/>
                <a:latin typeface="Helvetica" panose="020B0604020202020204" pitchFamily="34" charset="0"/>
                <a:ea typeface="Verdana" panose="020B0604030504040204" pitchFamily="34" charset="0"/>
                <a:cs typeface="Helvetica" panose="020B0604020202020204" pitchFamily="34" charset="0"/>
              </a:endParaRPr>
            </a:p>
          </p:txBody>
        </p:sp>
      </p:grpSp>
      <p:sp>
        <p:nvSpPr>
          <p:cNvPr id="8" name="CaixaDeTexto 7">
            <a:extLst>
              <a:ext uri="{FF2B5EF4-FFF2-40B4-BE49-F238E27FC236}">
                <a16:creationId xmlns:a16="http://schemas.microsoft.com/office/drawing/2014/main" id="{B046D6D4-88A6-480C-74F3-2F70ADA676BE}"/>
              </a:ext>
            </a:extLst>
          </p:cNvPr>
          <p:cNvSpPr txBox="1"/>
          <p:nvPr/>
        </p:nvSpPr>
        <p:spPr>
          <a:xfrm>
            <a:off x="2220791" y="5628070"/>
            <a:ext cx="7750418" cy="369332"/>
          </a:xfrm>
          <a:prstGeom prst="rect">
            <a:avLst/>
          </a:prstGeom>
          <a:noFill/>
        </p:spPr>
        <p:txBody>
          <a:bodyPr wrap="square">
            <a:spAutoFit/>
          </a:bodyPr>
          <a:lstStyle/>
          <a:p>
            <a:pPr algn="ctr"/>
            <a:r>
              <a:rPr lang="pt-PT" b="1" i="0" dirty="0">
                <a:solidFill>
                  <a:srgbClr val="222222"/>
                </a:solidFill>
                <a:effectLst/>
                <a:latin typeface="Helvetica" panose="020B0604020202020204" pitchFamily="34" charset="0"/>
                <a:cs typeface="Helvetica" panose="020B0604020202020204" pitchFamily="34" charset="0"/>
              </a:rPr>
              <a:t>Nota: </a:t>
            </a:r>
            <a:r>
              <a:rPr lang="pt-PT" b="0" i="0" dirty="0">
                <a:solidFill>
                  <a:srgbClr val="222222"/>
                </a:solidFill>
                <a:effectLst/>
                <a:latin typeface="Helvetica" panose="020B0604020202020204" pitchFamily="34" charset="0"/>
                <a:cs typeface="Helvetica" panose="020B0604020202020204" pitchFamily="34" charset="0"/>
              </a:rPr>
              <a:t>As imagens deste documento foram criadas com o GPT - 5.5</a:t>
            </a:r>
            <a:endParaRPr lang="pt-PT"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8454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1398</Words>
  <Application>Microsoft Office PowerPoint</Application>
  <PresentationFormat>Ecrã Panorâmico</PresentationFormat>
  <Paragraphs>45</Paragraphs>
  <Slides>8</Slides>
  <Notes>7</Notes>
  <HiddenSlides>0</HiddenSlides>
  <MMClips>0</MMClips>
  <ScaleCrop>false</ScaleCrop>
  <HeadingPairs>
    <vt:vector size="6" baseType="variant">
      <vt:variant>
        <vt:lpstr>Tipos de letra usados</vt:lpstr>
      </vt:variant>
      <vt:variant>
        <vt:i4>2</vt:i4>
      </vt:variant>
      <vt:variant>
        <vt:lpstr>Tema</vt:lpstr>
      </vt:variant>
      <vt:variant>
        <vt:i4>1</vt:i4>
      </vt:variant>
      <vt:variant>
        <vt:lpstr>Títulos dos diapositivos</vt:lpstr>
      </vt:variant>
      <vt:variant>
        <vt:i4>8</vt:i4>
      </vt:variant>
    </vt:vector>
  </HeadingPairs>
  <TitlesOfParts>
    <vt:vector size="11" baseType="lpstr">
      <vt:lpstr>Arial</vt:lpstr>
      <vt:lpstr>Helvetica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Direção Regional de Educação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1 - O que é um computador?</dc:title>
  <dc:subject>Educação Pré-Escolar - Ciências da Computação</dc:subject>
  <dc:creator>Rodolfo Pinto</dc:creator>
  <cp:lastModifiedBy>Rodolfo Duarte Pinto</cp:lastModifiedBy>
  <cp:revision>6</cp:revision>
  <dcterms:created xsi:type="dcterms:W3CDTF">2026-05-19T10:35:13Z</dcterms:created>
  <dcterms:modified xsi:type="dcterms:W3CDTF">2026-06-23T13:15:42Z</dcterms:modified>
</cp:coreProperties>
</file>